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631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12192000" cy="6858000"/>
  <p:notesSz cx="9236075" cy="1472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85E"/>
    <a:srgbClr val="F3B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5" autoAdjust="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7ED52F-A968-43CE-B88C-80D8E10AC9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738681"/>
          </a:xfrm>
          <a:prstGeom prst="rect">
            <a:avLst/>
          </a:prstGeom>
        </p:spPr>
        <p:txBody>
          <a:bodyPr vert="horz" lIns="136897" tIns="68449" rIns="136897" bIns="68449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91134-1F3B-4F25-9CB5-EE2B5BB138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738681"/>
          </a:xfrm>
          <a:prstGeom prst="rect">
            <a:avLst/>
          </a:prstGeom>
        </p:spPr>
        <p:txBody>
          <a:bodyPr vert="horz" lIns="136897" tIns="68449" rIns="136897" bIns="68449" rtlCol="0"/>
          <a:lstStyle>
            <a:lvl1pPr algn="r">
              <a:defRPr sz="1800"/>
            </a:lvl1pPr>
          </a:lstStyle>
          <a:p>
            <a:fld id="{17853BB8-E986-4799-9EEE-1461A519AD25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8D419-8132-424C-B416-E856B1934B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13983798"/>
            <a:ext cx="4002299" cy="738679"/>
          </a:xfrm>
          <a:prstGeom prst="rect">
            <a:avLst/>
          </a:prstGeom>
        </p:spPr>
        <p:txBody>
          <a:bodyPr vert="horz" lIns="136897" tIns="68449" rIns="136897" bIns="68449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2BC60-8255-4B38-AD65-A4D8E8AC1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640" y="13983798"/>
            <a:ext cx="4002299" cy="738679"/>
          </a:xfrm>
          <a:prstGeom prst="rect">
            <a:avLst/>
          </a:prstGeom>
        </p:spPr>
        <p:txBody>
          <a:bodyPr vert="horz" lIns="136897" tIns="68449" rIns="136897" bIns="68449" rtlCol="0" anchor="b"/>
          <a:lstStyle>
            <a:lvl1pPr algn="r">
              <a:defRPr sz="1800"/>
            </a:lvl1pPr>
          </a:lstStyle>
          <a:p>
            <a:fld id="{3BF84950-0DEF-4DE0-A656-C6AC5FA40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738681"/>
          </a:xfrm>
          <a:prstGeom prst="rect">
            <a:avLst/>
          </a:prstGeom>
        </p:spPr>
        <p:txBody>
          <a:bodyPr vert="horz" lIns="136897" tIns="68449" rIns="136897" bIns="68449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738681"/>
          </a:xfrm>
          <a:prstGeom prst="rect">
            <a:avLst/>
          </a:prstGeom>
        </p:spPr>
        <p:txBody>
          <a:bodyPr vert="horz" lIns="136897" tIns="68449" rIns="136897" bIns="68449" rtlCol="0"/>
          <a:lstStyle>
            <a:lvl1pPr algn="r">
              <a:defRPr sz="1800"/>
            </a:lvl1pPr>
          </a:lstStyle>
          <a:p>
            <a:fld id="{00D9DE2F-1513-45B2-BF72-012A93D01CCC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1839913"/>
            <a:ext cx="8836025" cy="497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897" tIns="68449" rIns="136897" bIns="684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7085192"/>
            <a:ext cx="7388860" cy="5796975"/>
          </a:xfrm>
          <a:prstGeom prst="rect">
            <a:avLst/>
          </a:prstGeom>
        </p:spPr>
        <p:txBody>
          <a:bodyPr vert="horz" lIns="136897" tIns="68449" rIns="136897" bIns="684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983798"/>
            <a:ext cx="4002299" cy="738679"/>
          </a:xfrm>
          <a:prstGeom prst="rect">
            <a:avLst/>
          </a:prstGeom>
        </p:spPr>
        <p:txBody>
          <a:bodyPr vert="horz" lIns="136897" tIns="68449" rIns="136897" bIns="68449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13983798"/>
            <a:ext cx="4002299" cy="738679"/>
          </a:xfrm>
          <a:prstGeom prst="rect">
            <a:avLst/>
          </a:prstGeom>
        </p:spPr>
        <p:txBody>
          <a:bodyPr vert="horz" lIns="136897" tIns="68449" rIns="136897" bIns="68449" rtlCol="0" anchor="b"/>
          <a:lstStyle>
            <a:lvl1pPr algn="r">
              <a:defRPr sz="1800"/>
            </a:lvl1pPr>
          </a:lstStyle>
          <a:p>
            <a:fld id="{7D430287-88B6-4F46-82C5-D62F4E0024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0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" y="1839913"/>
            <a:ext cx="8836025" cy="497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30287-88B6-4F46-82C5-D62F4E0024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5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1867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33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4531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056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6867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40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654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228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1618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7947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19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3" y="99853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8/5/2021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2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530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36" y="701661"/>
            <a:ext cx="8558285" cy="1325563"/>
          </a:xfrm>
          <a:solidFill>
            <a:srgbClr val="29385E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en-US" cap="small" dirty="0">
                <a:solidFill>
                  <a:schemeClr val="bg1"/>
                </a:solidFill>
                <a:latin typeface="Century Schoolbook" panose="02040604050505020304" pitchFamily="18" charset="0"/>
              </a:rPr>
              <a:t>Transportation Director </a:t>
            </a:r>
            <a:b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en-US" cap="none" dirty="0">
                <a:solidFill>
                  <a:schemeClr val="bg1"/>
                </a:solidFill>
                <a:latin typeface="Century Schoolbook" panose="02040604050505020304" pitchFamily="18" charset="0"/>
              </a:rPr>
              <a:t>Brett Buchanan, P.E. </a:t>
            </a:r>
            <a:endParaRPr lang="en-US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B5CE2A-983F-498C-A569-BD6D1A11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1" y="822025"/>
            <a:ext cx="1713940" cy="1205201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F7F32BC-762B-4057-ADDC-7AAE82BE4EC0}"/>
              </a:ext>
            </a:extLst>
          </p:cNvPr>
          <p:cNvGrpSpPr/>
          <p:nvPr/>
        </p:nvGrpSpPr>
        <p:grpSpPr>
          <a:xfrm>
            <a:off x="1332211" y="2707748"/>
            <a:ext cx="7792434" cy="3995459"/>
            <a:chOff x="1314958" y="2695454"/>
            <a:chExt cx="7792433" cy="399545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CBF30B4-38F4-402F-9441-96B05A166EB9}"/>
                </a:ext>
              </a:extLst>
            </p:cNvPr>
            <p:cNvSpPr/>
            <p:nvPr/>
          </p:nvSpPr>
          <p:spPr>
            <a:xfrm>
              <a:off x="6958753" y="4988757"/>
              <a:ext cx="246212" cy="852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09453"/>
                  </a:lnTo>
                  <a:lnTo>
                    <a:pt x="246212" y="809453"/>
                  </a:ln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DC5478A-0DB9-49DC-A700-E103595E5D3C}"/>
                </a:ext>
              </a:extLst>
            </p:cNvPr>
            <p:cNvSpPr/>
            <p:nvPr/>
          </p:nvSpPr>
          <p:spPr>
            <a:xfrm>
              <a:off x="3523661" y="2695454"/>
              <a:ext cx="1902426" cy="951213"/>
            </a:xfrm>
            <a:custGeom>
              <a:avLst/>
              <a:gdLst>
                <a:gd name="connsiteX0" fmla="*/ 0 w 1902426"/>
                <a:gd name="connsiteY0" fmla="*/ 0 h 951213"/>
                <a:gd name="connsiteX1" fmla="*/ 1902426 w 1902426"/>
                <a:gd name="connsiteY1" fmla="*/ 0 h 951213"/>
                <a:gd name="connsiteX2" fmla="*/ 1902426 w 1902426"/>
                <a:gd name="connsiteY2" fmla="*/ 951213 h 951213"/>
                <a:gd name="connsiteX3" fmla="*/ 0 w 1902426"/>
                <a:gd name="connsiteY3" fmla="*/ 951213 h 951213"/>
                <a:gd name="connsiteX4" fmla="*/ 0 w 1902426"/>
                <a:gd name="connsiteY4" fmla="*/ 0 h 9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426" h="951213">
                  <a:moveTo>
                    <a:pt x="0" y="0"/>
                  </a:moveTo>
                  <a:lnTo>
                    <a:pt x="1902426" y="0"/>
                  </a:lnTo>
                  <a:lnTo>
                    <a:pt x="1902426" y="951213"/>
                  </a:lnTo>
                  <a:lnTo>
                    <a:pt x="0" y="95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85E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Transportation Engineering </a:t>
              </a:r>
            </a:p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Carson Jones</a:t>
              </a:r>
            </a:p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Keith Satterfield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4C48F30-6EFA-499E-94AD-833798B775A0}"/>
                </a:ext>
              </a:extLst>
            </p:cNvPr>
            <p:cNvSpPr/>
            <p:nvPr/>
          </p:nvSpPr>
          <p:spPr>
            <a:xfrm>
              <a:off x="1314958" y="3086331"/>
              <a:ext cx="1902426" cy="951213"/>
            </a:xfrm>
            <a:custGeom>
              <a:avLst/>
              <a:gdLst>
                <a:gd name="connsiteX0" fmla="*/ 0 w 1902426"/>
                <a:gd name="connsiteY0" fmla="*/ 0 h 951213"/>
                <a:gd name="connsiteX1" fmla="*/ 1902426 w 1902426"/>
                <a:gd name="connsiteY1" fmla="*/ 0 h 951213"/>
                <a:gd name="connsiteX2" fmla="*/ 1902426 w 1902426"/>
                <a:gd name="connsiteY2" fmla="*/ 951213 h 951213"/>
                <a:gd name="connsiteX3" fmla="*/ 0 w 1902426"/>
                <a:gd name="connsiteY3" fmla="*/ 951213 h 951213"/>
                <a:gd name="connsiteX4" fmla="*/ 0 w 1902426"/>
                <a:gd name="connsiteY4" fmla="*/ 0 h 9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426" h="951213">
                  <a:moveTo>
                    <a:pt x="0" y="0"/>
                  </a:moveTo>
                  <a:lnTo>
                    <a:pt x="1902426" y="0"/>
                  </a:lnTo>
                  <a:lnTo>
                    <a:pt x="1902426" y="951213"/>
                  </a:lnTo>
                  <a:lnTo>
                    <a:pt x="0" y="95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85E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Traffic Operations </a:t>
              </a:r>
            </a:p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Traffic Management Center  </a:t>
              </a:r>
            </a:p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(TMC)</a:t>
              </a:r>
              <a:endParaRPr lang="en-US" sz="140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BF1B47B-F23B-41FB-A9DE-2E4D022F4A8A}"/>
                </a:ext>
              </a:extLst>
            </p:cNvPr>
            <p:cNvSpPr/>
            <p:nvPr/>
          </p:nvSpPr>
          <p:spPr>
            <a:xfrm>
              <a:off x="6007540" y="2707747"/>
              <a:ext cx="1902426" cy="951213"/>
            </a:xfrm>
            <a:custGeom>
              <a:avLst/>
              <a:gdLst>
                <a:gd name="connsiteX0" fmla="*/ 0 w 1902426"/>
                <a:gd name="connsiteY0" fmla="*/ 0 h 951213"/>
                <a:gd name="connsiteX1" fmla="*/ 1902426 w 1902426"/>
                <a:gd name="connsiteY1" fmla="*/ 0 h 951213"/>
                <a:gd name="connsiteX2" fmla="*/ 1902426 w 1902426"/>
                <a:gd name="connsiteY2" fmla="*/ 951213 h 951213"/>
                <a:gd name="connsiteX3" fmla="*/ 0 w 1902426"/>
                <a:gd name="connsiteY3" fmla="*/ 951213 h 951213"/>
                <a:gd name="connsiteX4" fmla="*/ 0 w 1902426"/>
                <a:gd name="connsiteY4" fmla="*/ 0 h 9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426" h="951213">
                  <a:moveTo>
                    <a:pt x="0" y="0"/>
                  </a:moveTo>
                  <a:lnTo>
                    <a:pt x="1902426" y="0"/>
                  </a:lnTo>
                  <a:lnTo>
                    <a:pt x="1902426" y="951213"/>
                  </a:lnTo>
                  <a:lnTo>
                    <a:pt x="0" y="95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85E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Public Works </a:t>
              </a:r>
            </a:p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Steve Dobson</a:t>
              </a: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E62E44-7AA7-4AA7-8B00-A7E9602B8BB2}"/>
                </a:ext>
              </a:extLst>
            </p:cNvPr>
            <p:cNvSpPr/>
            <p:nvPr/>
          </p:nvSpPr>
          <p:spPr>
            <a:xfrm>
              <a:off x="6007540" y="4037544"/>
              <a:ext cx="1902426" cy="951213"/>
            </a:xfrm>
            <a:custGeom>
              <a:avLst/>
              <a:gdLst>
                <a:gd name="connsiteX0" fmla="*/ 0 w 1902426"/>
                <a:gd name="connsiteY0" fmla="*/ 0 h 951213"/>
                <a:gd name="connsiteX1" fmla="*/ 1902426 w 1902426"/>
                <a:gd name="connsiteY1" fmla="*/ 0 h 951213"/>
                <a:gd name="connsiteX2" fmla="*/ 1902426 w 1902426"/>
                <a:gd name="connsiteY2" fmla="*/ 951213 h 951213"/>
                <a:gd name="connsiteX3" fmla="*/ 0 w 1902426"/>
                <a:gd name="connsiteY3" fmla="*/ 951213 h 951213"/>
                <a:gd name="connsiteX4" fmla="*/ 0 w 1902426"/>
                <a:gd name="connsiteY4" fmla="*/ 0 h 9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426" h="951213">
                  <a:moveTo>
                    <a:pt x="0" y="0"/>
                  </a:moveTo>
                  <a:lnTo>
                    <a:pt x="1902426" y="0"/>
                  </a:lnTo>
                  <a:lnTo>
                    <a:pt x="1902426" y="951213"/>
                  </a:lnTo>
                  <a:lnTo>
                    <a:pt x="0" y="95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85E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8891" rIns="8891" bIns="8891" numCol="1" spcCol="1270" anchor="ctr" anchorCtr="0">
              <a:noAutofit/>
            </a:bodyPr>
            <a:lstStyle/>
            <a:p>
              <a:pPr algn="ctr" defTabSz="914377">
                <a:spcBef>
                  <a:spcPct val="0"/>
                </a:spcBef>
              </a:pPr>
              <a:r>
                <a:rPr lang="en-US" sz="1400" b="1" dirty="0"/>
                <a:t>Public Works Operations</a:t>
              </a: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Travis Stewart </a:t>
              </a:r>
            </a:p>
            <a:p>
              <a:pPr algn="ctr" defTabSz="8889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Rick Darby </a:t>
              </a: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151F55C-D1B9-48E3-B138-247E86971A7B}"/>
                </a:ext>
              </a:extLst>
            </p:cNvPr>
            <p:cNvSpPr/>
            <p:nvPr/>
          </p:nvSpPr>
          <p:spPr>
            <a:xfrm>
              <a:off x="7204965" y="5365351"/>
              <a:ext cx="1902426" cy="1325562"/>
            </a:xfrm>
            <a:custGeom>
              <a:avLst/>
              <a:gdLst>
                <a:gd name="connsiteX0" fmla="*/ 0 w 1902426"/>
                <a:gd name="connsiteY0" fmla="*/ 0 h 951213"/>
                <a:gd name="connsiteX1" fmla="*/ 1902426 w 1902426"/>
                <a:gd name="connsiteY1" fmla="*/ 0 h 951213"/>
                <a:gd name="connsiteX2" fmla="*/ 1902426 w 1902426"/>
                <a:gd name="connsiteY2" fmla="*/ 951213 h 951213"/>
                <a:gd name="connsiteX3" fmla="*/ 0 w 1902426"/>
                <a:gd name="connsiteY3" fmla="*/ 951213 h 951213"/>
                <a:gd name="connsiteX4" fmla="*/ 0 w 1902426"/>
                <a:gd name="connsiteY4" fmla="*/ 0 h 95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426" h="951213">
                  <a:moveTo>
                    <a:pt x="0" y="0"/>
                  </a:moveTo>
                  <a:lnTo>
                    <a:pt x="1902426" y="0"/>
                  </a:lnTo>
                  <a:lnTo>
                    <a:pt x="1902426" y="951213"/>
                  </a:lnTo>
                  <a:lnTo>
                    <a:pt x="0" y="951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85E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defTabSz="2800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Drainage (15) </a:t>
              </a:r>
            </a:p>
            <a:p>
              <a:pPr defTabSz="2800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Grading (13)</a:t>
              </a:r>
            </a:p>
            <a:p>
              <a:pPr defTabSz="2800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Roadside (16) </a:t>
              </a:r>
            </a:p>
            <a:p>
              <a:pPr defTabSz="2800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Paving (11) </a:t>
              </a:r>
            </a:p>
            <a:p>
              <a:pPr defTabSz="2800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Shoulder (5)  </a:t>
              </a:r>
            </a:p>
            <a:p>
              <a:pPr defTabSz="280028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Transportation (13)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41B8C4-DB43-4282-8635-885B0E90C289}"/>
              </a:ext>
            </a:extLst>
          </p:cNvPr>
          <p:cNvCxnSpPr>
            <a:cxnSpLocks/>
          </p:cNvCxnSpPr>
          <p:nvPr/>
        </p:nvCxnSpPr>
        <p:spPr>
          <a:xfrm flipV="1">
            <a:off x="4406831" y="2325017"/>
            <a:ext cx="7362" cy="39502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3FD725-0FCE-4931-9AB4-F180E1FFC330}"/>
              </a:ext>
            </a:extLst>
          </p:cNvPr>
          <p:cNvCxnSpPr>
            <a:cxnSpLocks/>
          </p:cNvCxnSpPr>
          <p:nvPr/>
        </p:nvCxnSpPr>
        <p:spPr>
          <a:xfrm flipV="1">
            <a:off x="6976007" y="2325017"/>
            <a:ext cx="0" cy="3827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701066-1DDC-4052-9990-ED2A5FD2422B}"/>
              </a:ext>
            </a:extLst>
          </p:cNvPr>
          <p:cNvCxnSpPr>
            <a:cxnSpLocks/>
          </p:cNvCxnSpPr>
          <p:nvPr/>
        </p:nvCxnSpPr>
        <p:spPr>
          <a:xfrm>
            <a:off x="4406832" y="2325016"/>
            <a:ext cx="25691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A5E14E-0CE8-4A8D-9673-A4B588EFF37C}"/>
              </a:ext>
            </a:extLst>
          </p:cNvPr>
          <p:cNvCxnSpPr>
            <a:cxnSpLocks/>
          </p:cNvCxnSpPr>
          <p:nvPr/>
        </p:nvCxnSpPr>
        <p:spPr>
          <a:xfrm>
            <a:off x="5891843" y="2027224"/>
            <a:ext cx="0" cy="2674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11DA518-A54D-4D4C-BB99-F02A4DB407A9}"/>
              </a:ext>
            </a:extLst>
          </p:cNvPr>
          <p:cNvCxnSpPr>
            <a:cxnSpLocks/>
          </p:cNvCxnSpPr>
          <p:nvPr/>
        </p:nvCxnSpPr>
        <p:spPr>
          <a:xfrm>
            <a:off x="6976007" y="3658961"/>
            <a:ext cx="0" cy="3908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A77E44A-63F8-4DC3-A384-2B2DB763355D}"/>
              </a:ext>
            </a:extLst>
          </p:cNvPr>
          <p:cNvCxnSpPr>
            <a:cxnSpLocks/>
          </p:cNvCxnSpPr>
          <p:nvPr/>
        </p:nvCxnSpPr>
        <p:spPr>
          <a:xfrm>
            <a:off x="2741278" y="2325016"/>
            <a:ext cx="0" cy="7677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D0013E7-4DA9-419C-8C78-4847D8853D9E}"/>
              </a:ext>
            </a:extLst>
          </p:cNvPr>
          <p:cNvCxnSpPr>
            <a:cxnSpLocks/>
          </p:cNvCxnSpPr>
          <p:nvPr/>
        </p:nvCxnSpPr>
        <p:spPr>
          <a:xfrm flipH="1">
            <a:off x="2741278" y="2325016"/>
            <a:ext cx="167291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0974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5190B0-1276-4FEB-AC44-8CFD4061942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71af3243-3dd4-4a8d-8c0d-dd76da1f02a5"/>
    <ds:schemaRef ds:uri="http://purl.org/dc/elements/1.1/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8244D90F-BC70-4417-9AB2-785C18829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4C92B-60FB-48AC-ABE1-1B32F811B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60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Schoolbook</vt:lpstr>
      <vt:lpstr>Wingdings 2</vt:lpstr>
      <vt:lpstr>View</vt:lpstr>
      <vt:lpstr>Transportation Director  Brett Buchanan, P.E.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2021-08-05T12:22:40Z</dcterms:created>
  <dcterms:modified xsi:type="dcterms:W3CDTF">2021-08-05T14:33:09Z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